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7010400" cy="9296400"/>
  <p:embeddedFontLst>
    <p:embeddedFont>
      <p:font typeface="Arial Black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font" Target="fonts/ArialBlack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63151f62ed_0_35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63151f62ed_0_35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63151f62ed_0_35:notes"/>
          <p:cNvSpPr txBox="1"/>
          <p:nvPr>
            <p:ph idx="12" type="sldNum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23356cc8a_0_7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623356cc8a_0_7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623356cc8a_0_7:notes"/>
          <p:cNvSpPr txBox="1"/>
          <p:nvPr>
            <p:ph idx="12" type="sldNum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9c3b8c910_0_23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9c3b8c910_0_23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49c3b8c910_0_23:notes"/>
          <p:cNvSpPr txBox="1"/>
          <p:nvPr>
            <p:ph idx="12" type="sldNum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623356cc8a_0_15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623356cc8a_0_15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623356cc8a_0_15:notes"/>
          <p:cNvSpPr txBox="1"/>
          <p:nvPr>
            <p:ph idx="12" type="sldNum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"/>
          <p:cNvSpPr txBox="1"/>
          <p:nvPr>
            <p:ph type="title"/>
          </p:nvPr>
        </p:nvSpPr>
        <p:spPr>
          <a:xfrm>
            <a:off x="479425" y="3048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4F6228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4F6228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2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2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type="title"/>
          </p:nvPr>
        </p:nvSpPr>
        <p:spPr>
          <a:xfrm>
            <a:off x="479425" y="3048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" type="body"/>
          </p:nvPr>
        </p:nvSpPr>
        <p:spPr>
          <a:xfrm rot="5400000">
            <a:off x="2874962" y="-1217613"/>
            <a:ext cx="339407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4F6228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4F6228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1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90" name="Google Shape;90;p12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4F6228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4F6228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2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12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Title Slide">
  <p:cSld name="1_Title Slide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1371600" y="1439956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3"/>
          <p:cNvSpPr txBox="1"/>
          <p:nvPr>
            <p:ph type="title"/>
          </p:nvPr>
        </p:nvSpPr>
        <p:spPr>
          <a:xfrm>
            <a:off x="478853" y="30407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/>
          <p:nvPr>
            <p:ph idx="1" type="subTitle"/>
          </p:nvPr>
        </p:nvSpPr>
        <p:spPr>
          <a:xfrm>
            <a:off x="1371600" y="1439956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type="title"/>
          </p:nvPr>
        </p:nvSpPr>
        <p:spPr>
          <a:xfrm>
            <a:off x="478853" y="304073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34" name="Google Shape;34;p3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3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3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557114" y="1125503"/>
            <a:ext cx="7772400" cy="16678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557114" y="646665"/>
            <a:ext cx="7772400" cy="478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479425" y="3048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4F6228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4F6228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4F6228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4F6228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4F6228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4F6228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478853" y="30407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F6228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F622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4F622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6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F6228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F6228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4F6228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6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F6228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F622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4F622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F6228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F6228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4F6228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6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>
            <p:ph type="title"/>
          </p:nvPr>
        </p:nvSpPr>
        <p:spPr>
          <a:xfrm>
            <a:off x="479425" y="3048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7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7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8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8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type="title"/>
          </p:nvPr>
        </p:nvSpPr>
        <p:spPr>
          <a:xfrm>
            <a:off x="457201" y="624706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7F7F7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70" name="Google Shape;70;p9"/>
          <p:cNvSpPr txBox="1"/>
          <p:nvPr>
            <p:ph idx="1" type="body"/>
          </p:nvPr>
        </p:nvSpPr>
        <p:spPr>
          <a:xfrm>
            <a:off x="3575050" y="624706"/>
            <a:ext cx="5111750" cy="39699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4F6228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4F6228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2" type="body"/>
          </p:nvPr>
        </p:nvSpPr>
        <p:spPr>
          <a:xfrm>
            <a:off x="457201" y="1523044"/>
            <a:ext cx="3008313" cy="30715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4F622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4F622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4F622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4F622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9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77" name="Google Shape;77;p10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4F622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rgbClr val="4F622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4F622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4F622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4F622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4F622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36513" y="-46038"/>
            <a:ext cx="300038" cy="1208088"/>
          </a:xfrm>
          <a:prstGeom prst="rect">
            <a:avLst/>
          </a:prstGeom>
          <a:solidFill>
            <a:srgbClr val="BFBFBF"/>
          </a:solidFill>
          <a:ln>
            <a:noFill/>
          </a:ln>
          <a:effectLst>
            <a:outerShdw blurRad="40000"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479425" y="3048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4F6228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4F6228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4F6228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4F6228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4F622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1" sz="11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UCPS_Logo_White_GIG_Tagline.eps" id="16" name="Google Shape;1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270750" y="42863"/>
            <a:ext cx="1457325" cy="40163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"/>
          <p:cNvSpPr/>
          <p:nvPr/>
        </p:nvSpPr>
        <p:spPr>
          <a:xfrm>
            <a:off x="-247650" y="136525"/>
            <a:ext cx="9528175" cy="431800"/>
          </a:xfrm>
          <a:prstGeom prst="rect">
            <a:avLst/>
          </a:prstGeom>
          <a:solidFill>
            <a:srgbClr val="4F6228"/>
          </a:solidFill>
          <a:ln>
            <a:noFill/>
          </a:ln>
          <a:effectLst>
            <a:outerShdw blurRad="40000"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UCPS_Logo_White_GIG_Tagline.eps" id="18" name="Google Shape;18;p1"/>
          <p:cNvPicPr preferRelativeResize="0"/>
          <p:nvPr/>
        </p:nvPicPr>
        <p:blipFill rotWithShape="1">
          <a:blip r:embed="rId2">
            <a:alphaModFix/>
          </a:blip>
          <a:srcRect b="26400" l="0" r="0" t="-26401"/>
          <a:stretch/>
        </p:blipFill>
        <p:spPr>
          <a:xfrm>
            <a:off x="555625" y="114300"/>
            <a:ext cx="1195388" cy="40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1"/>
          <p:cNvSpPr/>
          <p:nvPr/>
        </p:nvSpPr>
        <p:spPr>
          <a:xfrm>
            <a:off x="6680200" y="4878388"/>
            <a:ext cx="71438" cy="698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6854825" y="4878388"/>
            <a:ext cx="73025" cy="698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7031038" y="4878388"/>
            <a:ext cx="73025" cy="698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7199313" y="4878388"/>
            <a:ext cx="71437" cy="698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"/>
          <p:cNvSpPr/>
          <p:nvPr/>
        </p:nvSpPr>
        <p:spPr>
          <a:xfrm>
            <a:off x="-36513" y="4976813"/>
            <a:ext cx="9180513" cy="166687"/>
          </a:xfrm>
          <a:prstGeom prst="rect">
            <a:avLst/>
          </a:prstGeom>
          <a:solidFill>
            <a:srgbClr val="F79646"/>
          </a:solidFill>
          <a:ln>
            <a:noFill/>
          </a:ln>
          <a:effectLst>
            <a:outerShdw blurRad="40000" rotWithShape="0" dir="5400000" dist="23000">
              <a:srgbClr val="80808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5661025" y="271463"/>
            <a:ext cx="3219450" cy="246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Growing possibilities.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 txBox="1"/>
          <p:nvPr>
            <p:ph type="title"/>
          </p:nvPr>
        </p:nvSpPr>
        <p:spPr>
          <a:xfrm>
            <a:off x="479425" y="672660"/>
            <a:ext cx="8229600" cy="531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1800" u="none" cap="none" strike="noStrike">
                <a:solidFill>
                  <a:srgbClr val="4D702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en-US" sz="3240" u="none" cap="none" strike="noStrike">
                <a:solidFill>
                  <a:srgbClr val="4D7021"/>
                </a:solidFill>
                <a:latin typeface="Arial Black"/>
                <a:ea typeface="Arial Black"/>
                <a:cs typeface="Arial Black"/>
                <a:sym typeface="Arial Black"/>
              </a:rPr>
              <a:t>STRATEGIC THEME A</a:t>
            </a:r>
            <a:br>
              <a:rPr b="0" i="0" lang="en-US" sz="3240" u="none" cap="none" strike="noStrike">
                <a:solidFill>
                  <a:srgbClr val="4D702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b="0" i="0" sz="3240" u="none" cap="none" strike="noStrike">
              <a:solidFill>
                <a:srgbClr val="4F622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5" name="Google Shape;105;p14"/>
          <p:cNvSpPr txBox="1"/>
          <p:nvPr>
            <p:ph idx="1" type="body"/>
          </p:nvPr>
        </p:nvSpPr>
        <p:spPr>
          <a:xfrm>
            <a:off x="457200" y="1200150"/>
            <a:ext cx="8229600" cy="18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4D702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4D7021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4D7021"/>
                </a:solidFill>
                <a:latin typeface="Arial"/>
                <a:ea typeface="Arial"/>
                <a:cs typeface="Arial"/>
                <a:sym typeface="Arial"/>
              </a:rPr>
              <a:t>Expand opportunities and support all levels for college and career readiness.</a:t>
            </a:r>
            <a:endParaRPr/>
          </a:p>
        </p:txBody>
      </p:sp>
      <p:sp>
        <p:nvSpPr>
          <p:cNvPr id="106" name="Google Shape;106;p14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www.ucps.k12.nc.us </a:t>
            </a:r>
            <a:endParaRPr/>
          </a:p>
        </p:txBody>
      </p:sp>
      <p:sp>
        <p:nvSpPr>
          <p:cNvPr id="107" name="Google Shape;107;p14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1" lang="en-US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 b="1" i="1" sz="900" u="none" cap="none" strike="noStrike">
              <a:solidFill>
                <a:srgbClr val="D9D9D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992900" y="3278900"/>
            <a:ext cx="7158300" cy="9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898989"/>
                </a:solidFill>
              </a:rPr>
              <a:t>Board of Education Update</a:t>
            </a:r>
            <a:endParaRPr b="1" sz="3200">
              <a:solidFill>
                <a:srgbClr val="898989"/>
              </a:solidFill>
            </a:endParaRPr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4D7021"/>
              </a:buClr>
              <a:buSzPts val="3200"/>
              <a:buFont typeface="Arial"/>
              <a:buNone/>
            </a:pPr>
            <a:r>
              <a:rPr b="1" lang="en-US" sz="3200">
                <a:solidFill>
                  <a:srgbClr val="898989"/>
                </a:solidFill>
              </a:rPr>
              <a:t>November 5, 2019</a:t>
            </a:r>
            <a:endParaRPr b="1" sz="3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479425" y="670558"/>
            <a:ext cx="8229600" cy="5440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40" u="none" cap="none" strike="noStrike">
                <a:solidFill>
                  <a:srgbClr val="4F6128"/>
                </a:solidFill>
                <a:latin typeface="Arial Black"/>
                <a:ea typeface="Arial Black"/>
                <a:cs typeface="Arial Black"/>
                <a:sym typeface="Arial Black"/>
              </a:rPr>
              <a:t>STRATEGIC INITIATIVE 1</a:t>
            </a:r>
            <a:br>
              <a:rPr b="0" i="0" lang="en-US" sz="1800" u="none" cap="none" strike="noStrike">
                <a:solidFill>
                  <a:srgbClr val="4F6128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b="0" i="0" sz="1800" u="none" cap="none" strike="noStrike">
              <a:solidFill>
                <a:srgbClr val="4F622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</a:pPr>
            <a:r>
              <a:t/>
            </a:r>
            <a:endParaRPr b="1" i="1" sz="2800" u="none" cap="none" strike="noStrike">
              <a:solidFill>
                <a:srgbClr val="4D702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Clr>
                <a:srgbClr val="4D7021"/>
              </a:buClr>
              <a:buSzPts val="2800"/>
              <a:buFont typeface="Arial"/>
              <a:buNone/>
            </a:pPr>
            <a:r>
              <a:rPr b="1" i="1" lang="en-US" sz="2800" u="none" cap="none" strike="noStrike">
                <a:solidFill>
                  <a:srgbClr val="4D7021"/>
                </a:solidFill>
                <a:latin typeface="Arial"/>
                <a:ea typeface="Arial"/>
                <a:cs typeface="Arial"/>
                <a:sym typeface="Arial"/>
              </a:rPr>
              <a:t>Provide increased opportunities for students to earn high school and college dual-credit through Advanced Placement and </a:t>
            </a:r>
            <a:r>
              <a:rPr i="1" lang="en-US" sz="2800">
                <a:solidFill>
                  <a:srgbClr val="4D7021"/>
                </a:solidFill>
              </a:rPr>
              <a:t>Career</a:t>
            </a:r>
            <a:r>
              <a:rPr b="1" i="1" lang="en-US" sz="2800" u="none" cap="none" strike="noStrike">
                <a:solidFill>
                  <a:srgbClr val="4D702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i="1" lang="en-US" sz="2800">
                <a:solidFill>
                  <a:srgbClr val="4D7021"/>
                </a:solidFill>
              </a:rPr>
              <a:t>College</a:t>
            </a:r>
            <a:r>
              <a:rPr b="1" i="1" lang="en-US" sz="2800" u="none" cap="none" strike="noStrike">
                <a:solidFill>
                  <a:srgbClr val="4D7021"/>
                </a:solidFill>
                <a:latin typeface="Arial"/>
                <a:ea typeface="Arial"/>
                <a:cs typeface="Arial"/>
                <a:sym typeface="Arial"/>
              </a:rPr>
              <a:t> Promise as well as earn industry certifications.</a:t>
            </a:r>
            <a:endParaRPr/>
          </a:p>
        </p:txBody>
      </p:sp>
      <p:sp>
        <p:nvSpPr>
          <p:cNvPr id="115" name="Google Shape;115;p15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www.ucps.k12.nc.us </a:t>
            </a:r>
            <a:endParaRPr/>
          </a:p>
        </p:txBody>
      </p:sp>
      <p:sp>
        <p:nvSpPr>
          <p:cNvPr id="116" name="Google Shape;116;p15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1" lang="en-US" sz="900" u="none" cap="none" strike="noStrike">
                <a:solidFill>
                  <a:srgbClr val="D9D9D9"/>
                </a:solidFill>
                <a:latin typeface="Arial Black"/>
                <a:ea typeface="Arial Black"/>
                <a:cs typeface="Arial Black"/>
                <a:sym typeface="Arial Black"/>
              </a:rPr>
              <a:t>‹#›</a:t>
            </a:fld>
            <a:endParaRPr b="1" i="1" sz="900" u="none" cap="none" strike="noStrike">
              <a:solidFill>
                <a:srgbClr val="D9D9D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/>
          <p:nvPr>
            <p:ph type="title"/>
          </p:nvPr>
        </p:nvSpPr>
        <p:spPr>
          <a:xfrm>
            <a:off x="479425" y="3810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KEY ACCOMPLISHMENTS</a:t>
            </a:r>
            <a:endParaRPr/>
          </a:p>
        </p:txBody>
      </p:sp>
      <p:sp>
        <p:nvSpPr>
          <p:cNvPr id="123" name="Google Shape;123;p16"/>
          <p:cNvSpPr txBox="1"/>
          <p:nvPr>
            <p:ph idx="11" type="ftr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www.ucps.k12.nc.us </a:t>
            </a:r>
            <a:endParaRPr/>
          </a:p>
        </p:txBody>
      </p:sp>
      <p:sp>
        <p:nvSpPr>
          <p:cNvPr id="124" name="Google Shape;124;p16"/>
          <p:cNvSpPr txBox="1"/>
          <p:nvPr>
            <p:ph idx="12" type="sldNum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5" name="Google Shape;125;p16"/>
          <p:cNvSpPr txBox="1"/>
          <p:nvPr>
            <p:ph idx="1" type="body"/>
          </p:nvPr>
        </p:nvSpPr>
        <p:spPr>
          <a:xfrm>
            <a:off x="457200" y="1200150"/>
            <a:ext cx="8229600" cy="33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Increased AP participation among underrepresented student groups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Number of non-white test-takers has increased by nearly 70% over the last 5 years.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Added additional AP course offerings at various high schools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/>
          <p:nvPr>
            <p:ph type="title"/>
          </p:nvPr>
        </p:nvSpPr>
        <p:spPr>
          <a:xfrm>
            <a:off x="479425" y="3810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KEY ACCOMPLISHMENTS</a:t>
            </a:r>
            <a:endParaRPr/>
          </a:p>
        </p:txBody>
      </p:sp>
      <p:sp>
        <p:nvSpPr>
          <p:cNvPr id="132" name="Google Shape;132;p17"/>
          <p:cNvSpPr txBox="1"/>
          <p:nvPr>
            <p:ph idx="11" type="ftr"/>
          </p:nvPr>
        </p:nvSpPr>
        <p:spPr>
          <a:xfrm>
            <a:off x="5554663" y="4783138"/>
            <a:ext cx="28956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www.ucps.k12.nc.us </a:t>
            </a:r>
            <a:endParaRPr/>
          </a:p>
        </p:txBody>
      </p:sp>
      <p:sp>
        <p:nvSpPr>
          <p:cNvPr id="133" name="Google Shape;133;p17"/>
          <p:cNvSpPr txBox="1"/>
          <p:nvPr>
            <p:ph idx="12" type="sldNum"/>
          </p:nvPr>
        </p:nvSpPr>
        <p:spPr>
          <a:xfrm>
            <a:off x="6553200" y="4767263"/>
            <a:ext cx="21336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4" name="Google Shape;134;p17"/>
          <p:cNvSpPr txBox="1"/>
          <p:nvPr>
            <p:ph idx="1" type="body"/>
          </p:nvPr>
        </p:nvSpPr>
        <p:spPr>
          <a:xfrm>
            <a:off x="457200" y="1047750"/>
            <a:ext cx="8229600" cy="33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Record number of attendees at Union County College Fair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Increase in # of CCP students and credit hours earned 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63% increase in credit hours earned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39% increase in number of students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Launched IB Pathway Program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Total of 174 students enrolled</a:t>
            </a:r>
            <a:endParaRPr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/>
          <p:nvPr>
            <p:ph type="title"/>
          </p:nvPr>
        </p:nvSpPr>
        <p:spPr>
          <a:xfrm>
            <a:off x="479425" y="3810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KEY ACCOMPLISHMENTS</a:t>
            </a:r>
            <a:endParaRPr/>
          </a:p>
        </p:txBody>
      </p:sp>
      <p:sp>
        <p:nvSpPr>
          <p:cNvPr id="141" name="Google Shape;141;p18"/>
          <p:cNvSpPr txBox="1"/>
          <p:nvPr>
            <p:ph idx="11" type="ftr"/>
          </p:nvPr>
        </p:nvSpPr>
        <p:spPr>
          <a:xfrm>
            <a:off x="5554663" y="4783138"/>
            <a:ext cx="28956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www.ucps.k12.nc.us </a:t>
            </a:r>
            <a:endParaRPr/>
          </a:p>
        </p:txBody>
      </p:sp>
      <p:sp>
        <p:nvSpPr>
          <p:cNvPr id="142" name="Google Shape;142;p18"/>
          <p:cNvSpPr txBox="1"/>
          <p:nvPr>
            <p:ph idx="12" type="sldNum"/>
          </p:nvPr>
        </p:nvSpPr>
        <p:spPr>
          <a:xfrm>
            <a:off x="6553200" y="4767263"/>
            <a:ext cx="21336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3" name="Google Shape;143;p18"/>
          <p:cNvSpPr txBox="1"/>
          <p:nvPr>
            <p:ph idx="1" type="body"/>
          </p:nvPr>
        </p:nvSpPr>
        <p:spPr>
          <a:xfrm>
            <a:off x="457200" y="1123950"/>
            <a:ext cx="8229600" cy="33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Construction All-Star banquet served as a “reverse job fair” for students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Culinary department at Parkwood provided food; cost paid by industry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Launched Career Signing Day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New partnership with Builder’s Bridge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Increase in 50-hour internships</a:t>
            </a:r>
            <a:endParaRPr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 txBox="1"/>
          <p:nvPr>
            <p:ph type="title"/>
          </p:nvPr>
        </p:nvSpPr>
        <p:spPr>
          <a:xfrm>
            <a:off x="479425" y="381000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NEXT STEPS</a:t>
            </a:r>
            <a:endParaRPr/>
          </a:p>
        </p:txBody>
      </p:sp>
      <p:sp>
        <p:nvSpPr>
          <p:cNvPr id="150" name="Google Shape;150;p19"/>
          <p:cNvSpPr txBox="1"/>
          <p:nvPr>
            <p:ph idx="1" type="body"/>
          </p:nvPr>
        </p:nvSpPr>
        <p:spPr>
          <a:xfrm>
            <a:off x="457200" y="1047750"/>
            <a:ext cx="8229600" cy="33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Implement Naviance Course Planner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Providing specific pathways for students that lead to attainment of college credit and industry certifications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Continued AP Teacher Development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AP Mentoring, AP One-Day Workshops, AP Summit, AP PLCs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9"/>
          <p:cNvSpPr txBox="1"/>
          <p:nvPr>
            <p:ph idx="12" type="sldNum"/>
          </p:nvPr>
        </p:nvSpPr>
        <p:spPr>
          <a:xfrm>
            <a:off x="6553200" y="4767263"/>
            <a:ext cx="2133600" cy="274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/>
          <p:nvPr>
            <p:ph type="title"/>
          </p:nvPr>
        </p:nvSpPr>
        <p:spPr>
          <a:xfrm>
            <a:off x="479425" y="381000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NEXT STEPS</a:t>
            </a:r>
            <a:endParaRPr/>
          </a:p>
        </p:txBody>
      </p:sp>
      <p:sp>
        <p:nvSpPr>
          <p:cNvPr id="158" name="Google Shape;158;p20"/>
          <p:cNvSpPr txBox="1"/>
          <p:nvPr>
            <p:ph idx="1" type="body"/>
          </p:nvPr>
        </p:nvSpPr>
        <p:spPr>
          <a:xfrm>
            <a:off x="457200" y="1047750"/>
            <a:ext cx="8229600" cy="33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Work with Career Development Coordinators to increase number of internships available to students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Continue to work with industry to form partnerships for internships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Work in partnership with school counselors to learn about industry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0"/>
          <p:cNvSpPr txBox="1"/>
          <p:nvPr>
            <p:ph idx="12" type="sldNum"/>
          </p:nvPr>
        </p:nvSpPr>
        <p:spPr>
          <a:xfrm>
            <a:off x="6553200" y="4767263"/>
            <a:ext cx="2133600" cy="274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UCPS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